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Sentinel is Streamax's first Always-on Video camera — built for parked trucks. Global launch August 2026.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real, paid orders for a product that has not launched — the clearest proof the value is self-evident to end users.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quadrant is the core argument: every incumbent forces a trade-off between seeing clearly and lasting the night.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how 90-day guarding is achieved: 1 fps when the scene is empty, full frame the moment something matters.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5.jpeg"/><Relationship Id="rId6" Type="http://schemas.openxmlformats.org/officeDocument/2006/relationships/image" Target="../media/image14.jpeg"/><Relationship Id="rId5" Type="http://schemas.openxmlformats.org/officeDocument/2006/relationships/image" Target="../media/image6.jpeg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Images/hero-truck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30509">
              <a:alpha val="70000"/>
            </a:srgbClr>
          </a:solidFill>
        </p:spPr>
      </p:sp>
      <p:pic>
        <p:nvPicPr>
          <p:cNvPr id="4" name="Image 1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66928"/>
            <a:ext cx="1371600" cy="17373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1520" y="2148840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2026 TRUCKING ASSET SECURITY SOLUTION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76656" y="2514600"/>
            <a:ext cx="7315200" cy="1234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Sentinel</a:t>
            </a:r>
            <a:endParaRPr lang="en-US" sz="6600" dirty="0"/>
          </a:p>
        </p:txBody>
      </p:sp>
      <p:sp>
        <p:nvSpPr>
          <p:cNvPr id="7" name="Text 3"/>
          <p:cNvSpPr/>
          <p:nvPr/>
        </p:nvSpPr>
        <p:spPr>
          <a:xfrm>
            <a:off x="731520" y="37033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24/7 AOV Camera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731520" y="4297680"/>
            <a:ext cx="65836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Safeguard your assets with confidence — even when the engine is off.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731520" y="5120640"/>
            <a:ext cx="2066544" cy="402336"/>
          </a:xfrm>
          <a:prstGeom prst="roundRect">
            <a:avLst>
              <a:gd name="adj" fmla="val 50000"/>
            </a:avLst>
          </a:prstGeom>
          <a:solidFill>
            <a:srgbClr val="0B1422"/>
          </a:solidFill>
          <a:ln w="12700">
            <a:solidFill>
              <a:srgbClr val="23405C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731520" y="5120640"/>
            <a:ext cx="2066544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400 mW typical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2944368" y="5120640"/>
            <a:ext cx="2066544" cy="402336"/>
          </a:xfrm>
          <a:prstGeom prst="roundRect">
            <a:avLst>
              <a:gd name="adj" fmla="val 50000"/>
            </a:avLst>
          </a:prstGeom>
          <a:solidFill>
            <a:srgbClr val="0B1422"/>
          </a:solidFill>
          <a:ln w="12700">
            <a:solidFill>
              <a:srgbClr val="23405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2944368" y="5120640"/>
            <a:ext cx="2066544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90-day standby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5157216" y="5120640"/>
            <a:ext cx="2066544" cy="402336"/>
          </a:xfrm>
          <a:prstGeom prst="roundRect">
            <a:avLst>
              <a:gd name="adj" fmla="val 50000"/>
            </a:avLst>
          </a:prstGeom>
          <a:solidFill>
            <a:srgbClr val="0B1422"/>
          </a:solidFill>
          <a:ln w="12700">
            <a:solidFill>
              <a:srgbClr val="23405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157216" y="5120640"/>
            <a:ext cx="2066544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0.02 lux full colour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10</a:t>
            </a:r>
            <a:endParaRPr lang="en-US" sz="900" dirty="0"/>
          </a:p>
        </p:txBody>
      </p:sp>
      <p:pic>
        <p:nvPicPr>
          <p:cNvPr id="4" name="Image 1" descr="/Users/jiachenyi/Desktop/Streamax/Sentinel (S5)/Sentinel Keynote HTML/Images/ai-sti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37960" y="2240280"/>
            <a:ext cx="4937760" cy="278892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6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FEATURE 03 · INTENT-AWARE AI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685800" y="1371600"/>
            <a:ext cx="566928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It doesn't just see.</a:t>
            </a:r>
            <a:endParaRPr lang="en-US" sz="32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It understands intent.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713232" y="2788920"/>
            <a:ext cx="548640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Motion alone is noise — animals, headlights, rain, a passer-by. Sentinel reads body posture and behaviour, so it can tell someone walking past your truck from someone working at your fuel tank.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731520" y="4087368"/>
            <a:ext cx="292608" cy="292608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0" name="Text 6"/>
          <p:cNvSpPr/>
          <p:nvPr/>
        </p:nvSpPr>
        <p:spPr>
          <a:xfrm>
            <a:off x="731520" y="4087368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412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1188720" y="4069080"/>
            <a:ext cx="4846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See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1188720" y="4325112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Captures high-clarity video 24/7, in any light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731520" y="4745736"/>
            <a:ext cx="292608" cy="292608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4" name="Text 10"/>
          <p:cNvSpPr/>
          <p:nvPr/>
        </p:nvSpPr>
        <p:spPr>
          <a:xfrm>
            <a:off x="731520" y="4745736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412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1188720" y="4727448"/>
            <a:ext cx="4846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Interpret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1188720" y="4983480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Analyses motion, behaviour and scene context in real time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731520" y="5404104"/>
            <a:ext cx="292608" cy="292608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8" name="Text 14"/>
          <p:cNvSpPr/>
          <p:nvPr/>
        </p:nvSpPr>
        <p:spPr>
          <a:xfrm>
            <a:off x="731520" y="5404104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412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1188720" y="5385816"/>
            <a:ext cx="48463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Understand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1188720" y="5641848"/>
            <a:ext cx="484632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Detects intent and alerts only when the behaviour warrants it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6537960" y="5193792"/>
            <a:ext cx="4937760" cy="786384"/>
          </a:xfrm>
          <a:prstGeom prst="roundRect">
            <a:avLst>
              <a:gd name="adj" fmla="val 8140"/>
            </a:avLst>
          </a:prstGeom>
          <a:solidFill>
            <a:srgbClr val="0E3B2C"/>
          </a:solidFill>
          <a:ln w="12700">
            <a:solidFill>
              <a:srgbClr val="1C6B4F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720840" y="5193792"/>
            <a:ext cx="4572000" cy="7863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98.67% alert accuracy — tuned over 7 iterations on 9,447 real field samples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11</a:t>
            </a:r>
            <a:endParaRPr lang="en-US" sz="900" dirty="0"/>
          </a:p>
        </p:txBody>
      </p:sp>
      <p:pic>
        <p:nvPicPr>
          <p:cNvPr id="4" name="Image 1" descr="/Users/jiachenyi/Desktop/Streamax/Sentinel (S5)/Sentinel Keynote HTML/Images/truck-xr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2011680"/>
            <a:ext cx="5760720" cy="31089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6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FEATURE 04 · IOT SYNERGIES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685800" y="1371600"/>
            <a:ext cx="54864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One camera.</a:t>
            </a:r>
            <a:endParaRPr lang="en-US" sz="32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Full asset awareness.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713232" y="2788920"/>
            <a:ext cx="521208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Sentinel is the hub, not just the eyes. It links onboard IoT sensors over Wi-Fi and Bluetooth into one unified alert stream — with video attached to every event.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749808" y="3904488"/>
            <a:ext cx="109728" cy="109728"/>
          </a:xfrm>
          <a:prstGeom prst="ellipse">
            <a:avLst/>
          </a:prstGeom>
          <a:solidFill>
            <a:srgbClr val="FF5A4E"/>
          </a:solidFill>
        </p:spPr>
      </p:sp>
      <p:sp>
        <p:nvSpPr>
          <p:cNvPr id="10" name="Text 6"/>
          <p:cNvSpPr/>
          <p:nvPr/>
        </p:nvSpPr>
        <p:spPr>
          <a:xfrm>
            <a:off x="1005840" y="3822192"/>
            <a:ext cx="2286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Fuel level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3063240" y="382219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Main tank 156 L — siphoning detected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749808" y="4453128"/>
            <a:ext cx="109728" cy="109728"/>
          </a:xfrm>
          <a:prstGeom prst="ellipse">
            <a:avLst/>
          </a:prstGeom>
          <a:solidFill>
            <a:srgbClr val="3FB6FF"/>
          </a:solidFill>
        </p:spPr>
      </p:sp>
      <p:sp>
        <p:nvSpPr>
          <p:cNvPr id="13" name="Text 9"/>
          <p:cNvSpPr/>
          <p:nvPr/>
        </p:nvSpPr>
        <p:spPr>
          <a:xfrm>
            <a:off x="1005840" y="4370832"/>
            <a:ext cx="2286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Tire pressure</a:t>
            </a:r>
            <a:endParaRPr lang="en-US" sz="1150" dirty="0"/>
          </a:p>
        </p:txBody>
      </p:sp>
      <p:sp>
        <p:nvSpPr>
          <p:cNvPr id="14" name="Text 10"/>
          <p:cNvSpPr/>
          <p:nvPr/>
        </p:nvSpPr>
        <p:spPr>
          <a:xfrm>
            <a:off x="3063240" y="437083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Axle 2-R at 1.9 bar — rapid leak in transit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749808" y="5001768"/>
            <a:ext cx="109728" cy="109728"/>
          </a:xfrm>
          <a:prstGeom prst="ellipse">
            <a:avLst/>
          </a:prstGeom>
          <a:solidFill>
            <a:srgbClr val="FFC53D"/>
          </a:solidFill>
        </p:spPr>
      </p:sp>
      <p:sp>
        <p:nvSpPr>
          <p:cNvPr id="16" name="Text 12"/>
          <p:cNvSpPr/>
          <p:nvPr/>
        </p:nvSpPr>
        <p:spPr>
          <a:xfrm>
            <a:off x="1005840" y="4919472"/>
            <a:ext cx="2286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Temperature &amp; humidity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3063240" y="491947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Cargo at 80 °C — cold chain at risk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749808" y="5550408"/>
            <a:ext cx="109728" cy="109728"/>
          </a:xfrm>
          <a:prstGeom prst="ellipse">
            <a:avLst/>
          </a:prstGeom>
          <a:solidFill>
            <a:srgbClr val="FF5A4E"/>
          </a:solidFill>
        </p:spPr>
      </p:sp>
      <p:sp>
        <p:nvSpPr>
          <p:cNvPr id="19" name="Text 15"/>
          <p:cNvSpPr/>
          <p:nvPr/>
        </p:nvSpPr>
        <p:spPr>
          <a:xfrm>
            <a:off x="1005840" y="5468112"/>
            <a:ext cx="22860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Cargo door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3063240" y="5468112"/>
            <a:ext cx="27432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Opened off-route at 23:29, outside geofence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713232" y="6144768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Data tells you what. Video shows you who.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12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FEATURE 05 · INSTALLATION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Mounts where it sees the most.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94560"/>
            <a:ext cx="1060704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 magnetic, tool-free mount on the cab roof, facing forward — a clean sightline down the flank and the road ahead. No recorder to wire into the cab, and any driver can reposition it.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3232" y="3200400"/>
            <a:ext cx="2539746" cy="1691640"/>
          </a:xfrm>
          <a:prstGeom prst="roundRect">
            <a:avLst>
              <a:gd name="adj" fmla="val 4865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50976" y="3346704"/>
            <a:ext cx="2082546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Cab-roof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950976" y="3712464"/>
            <a:ext cx="208254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Forward-facing vantage point covering both flanks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454146" y="3200400"/>
            <a:ext cx="2539746" cy="1691640"/>
          </a:xfrm>
          <a:prstGeom prst="roundRect">
            <a:avLst>
              <a:gd name="adj" fmla="val 4865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691890" y="3346704"/>
            <a:ext cx="2082546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Tool-free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3691890" y="3712464"/>
            <a:ext cx="208254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Magnetic mount — minutes, not hours, no drilling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195060" y="3200400"/>
            <a:ext cx="2539746" cy="1691640"/>
          </a:xfrm>
          <a:prstGeom prst="roundRect">
            <a:avLst>
              <a:gd name="adj" fmla="val 4865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32804" y="3346704"/>
            <a:ext cx="2082546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Self-powered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32804" y="3712464"/>
            <a:ext cx="208254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Runs on the truck's own battery, no new wiring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935974" y="3200400"/>
            <a:ext cx="2539746" cy="1691640"/>
          </a:xfrm>
          <a:prstGeom prst="roundRect">
            <a:avLst>
              <a:gd name="adj" fmla="val 4865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173718" y="3346704"/>
            <a:ext cx="2082546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Fleet-ready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73718" y="3712464"/>
            <a:ext cx="2082546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Reposition or redeploy across the fleet in a day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713232" y="5166360"/>
            <a:ext cx="10762488" cy="868680"/>
          </a:xfrm>
          <a:prstGeom prst="roundRect">
            <a:avLst>
              <a:gd name="adj" fmla="val 8421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60120" y="5166360"/>
            <a:ext cx="10241280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2D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No separate recorder. No wiring maze. Nothing extra to buy — 4G, GNSS, Wi-Fi &amp; Bluetooth, storage and I/O with RS-232 are all in the one unit.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13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PROVEN IN THE FIELD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Not a concept. Already earning orders.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48840"/>
            <a:ext cx="106070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Sentinel is still pre-launch — yet 21 customers across five regions are running it on real fleets, and some have already paid for a product that has not shipped.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3232" y="3063240"/>
            <a:ext cx="3453414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9264" y="3246120"/>
            <a:ext cx="2996214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25 units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969264" y="3822192"/>
            <a:ext cx="299621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In POC today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69264" y="4087368"/>
            <a:ext cx="299621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21 customers · North America, Europe,</a:t>
            </a:r>
            <a:endParaRPr lang="en-US" sz="9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LatAm, Middle East, Africa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367814" y="3063240"/>
            <a:ext cx="3453414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23846" y="3246120"/>
            <a:ext cx="2996214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67 units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4623846" y="3822192"/>
            <a:ext cx="299621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Firm orders already placed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623846" y="4087368"/>
            <a:ext cx="299621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Africa and the Middle East ordered</a:t>
            </a:r>
            <a:endParaRPr lang="en-US" sz="9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first — before launch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8022397" y="3063240"/>
            <a:ext cx="3453414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78429" y="3246120"/>
            <a:ext cx="2996214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3,800+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8278429" y="3822192"/>
            <a:ext cx="299621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High-potential pipeline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278429" y="4087368"/>
            <a:ext cx="299621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Counted to date, led by Africa</a:t>
            </a:r>
            <a:endParaRPr lang="en-US" sz="9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and the Middle East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13232" y="4864608"/>
            <a:ext cx="1991563" cy="749808"/>
          </a:xfrm>
          <a:prstGeom prst="roundRect">
            <a:avLst>
              <a:gd name="adj" fmla="val 8537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50392" y="4956048"/>
            <a:ext cx="171724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NORTH AMERICA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850392" y="5193792"/>
            <a:ext cx="171724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 · 2 units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2905963" y="4864608"/>
            <a:ext cx="1991563" cy="749808"/>
          </a:xfrm>
          <a:prstGeom prst="roundRect">
            <a:avLst>
              <a:gd name="adj" fmla="val 8537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043123" y="4956048"/>
            <a:ext cx="171724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EUROPE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3043123" y="5193792"/>
            <a:ext cx="171724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3 · 4 units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5098694" y="4864608"/>
            <a:ext cx="1991563" cy="749808"/>
          </a:xfrm>
          <a:prstGeom prst="roundRect">
            <a:avLst>
              <a:gd name="adj" fmla="val 8537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235854" y="4956048"/>
            <a:ext cx="171724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LATIN AMERICA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5235854" y="5193792"/>
            <a:ext cx="171724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5 · 5 units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291426" y="4864608"/>
            <a:ext cx="1991563" cy="749808"/>
          </a:xfrm>
          <a:prstGeom prst="roundRect">
            <a:avLst>
              <a:gd name="adj" fmla="val 8537"/>
            </a:avLst>
          </a:prstGeom>
          <a:solidFill>
            <a:srgbClr val="0E2A20"/>
          </a:solidFill>
          <a:ln w="12700">
            <a:solidFill>
              <a:srgbClr val="1C6B4F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428586" y="4956048"/>
            <a:ext cx="171724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MIDDLE EAST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7428586" y="5193792"/>
            <a:ext cx="171724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 · 3 units ★10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9484157" y="4864608"/>
            <a:ext cx="1991563" cy="749808"/>
          </a:xfrm>
          <a:prstGeom prst="roundRect">
            <a:avLst>
              <a:gd name="adj" fmla="val 8537"/>
            </a:avLst>
          </a:prstGeom>
          <a:solidFill>
            <a:srgbClr val="0E2A20"/>
          </a:solidFill>
          <a:ln w="12700">
            <a:solidFill>
              <a:srgbClr val="1C6B4F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621317" y="4956048"/>
            <a:ext cx="1717243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AFRICA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9621317" y="5193792"/>
            <a:ext cx="171724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 · 11 units ★57</a:t>
            </a:r>
            <a:endParaRPr lang="en-US" sz="1150" dirty="0"/>
          </a:p>
        </p:txBody>
      </p:sp>
      <p:sp>
        <p:nvSpPr>
          <p:cNvPr id="35" name="Text 32"/>
          <p:cNvSpPr/>
          <p:nvPr/>
        </p:nvSpPr>
        <p:spPr>
          <a:xfrm>
            <a:off x="713232" y="5806440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C53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August 2026: pilots expand to 49 customers / 61 units — with PEMEX, FEMSA, Sigma Foods, Petronas and Petrolimex queuing to test.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14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ECONOMICS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One truck's ledger: $206 a month → $5.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48840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Texas · Kenya — measured on a single truck in their end customer's fleet, and confirmed by the customer.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3232" y="283464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22100E"/>
          </a:solidFill>
          <a:ln w="12700">
            <a:solidFill>
              <a:srgbClr val="6B2A2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2999232"/>
            <a:ext cx="47548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FF5A4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6 MONTHS BEFORE SENTINEL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960120" y="3273552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26 thefts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960120" y="3794760"/>
            <a:ext cx="475488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D8B9B4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929 L stolen · $1,235.60 lost — about 4.33 thefts, 155 L and $206 every month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6217920" y="2834640"/>
            <a:ext cx="5257800" cy="1691640"/>
          </a:xfrm>
          <a:prstGeom prst="roundRect">
            <a:avLst>
              <a:gd name="adj" fmla="val 4324"/>
            </a:avLst>
          </a:prstGeom>
          <a:solidFill>
            <a:srgbClr val="0E2A20"/>
          </a:solidFill>
          <a:ln w="12700">
            <a:solidFill>
              <a:srgbClr val="1C6B4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64808" y="2999232"/>
            <a:ext cx="47548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4 MONTHS AFTER SENTINEL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464808" y="3273552"/>
            <a:ext cx="475488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 thefts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6464808" y="3794760"/>
            <a:ext cx="4754880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4D8C9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16 L stolen · $21 lost — about 0.5 thefts, 4 L and $5 every month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713232" y="4754880"/>
            <a:ext cx="1991563" cy="914400"/>
          </a:xfrm>
          <a:prstGeom prst="roundRect">
            <a:avLst>
              <a:gd name="adj" fmla="val 7000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13232" y="4864608"/>
            <a:ext cx="1991563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↓88%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713232" y="5266944"/>
            <a:ext cx="199156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theft rate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2905963" y="4754880"/>
            <a:ext cx="1991563" cy="914400"/>
          </a:xfrm>
          <a:prstGeom prst="roundRect">
            <a:avLst>
              <a:gd name="adj" fmla="val 7000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905963" y="4864608"/>
            <a:ext cx="1991563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↓97%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2905963" y="5266944"/>
            <a:ext cx="199156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loss per month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5098694" y="4754880"/>
            <a:ext cx="1991563" cy="914400"/>
          </a:xfrm>
          <a:prstGeom prst="roundRect">
            <a:avLst>
              <a:gd name="adj" fmla="val 7000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98694" y="4864608"/>
            <a:ext cx="1991563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$201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5098694" y="5266944"/>
            <a:ext cx="199156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saved / month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7291426" y="4754880"/>
            <a:ext cx="1991563" cy="914400"/>
          </a:xfrm>
          <a:prstGeom prst="roundRect">
            <a:avLst>
              <a:gd name="adj" fmla="val 7000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291426" y="4864608"/>
            <a:ext cx="1991563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 mo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7291426" y="5266944"/>
            <a:ext cx="199156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payback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484157" y="4754880"/>
            <a:ext cx="1991563" cy="914400"/>
          </a:xfrm>
          <a:prstGeom prst="roundRect">
            <a:avLst>
              <a:gd name="adj" fmla="val 7000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84157" y="4864608"/>
            <a:ext cx="1991563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603%</a:t>
            </a:r>
            <a:endParaRPr lang="en-US" sz="1800" dirty="0"/>
          </a:p>
        </p:txBody>
      </p:sp>
      <p:sp>
        <p:nvSpPr>
          <p:cNvPr id="30" name="Text 27"/>
          <p:cNvSpPr/>
          <p:nvPr/>
        </p:nvSpPr>
        <p:spPr>
          <a:xfrm>
            <a:off x="9484157" y="5266944"/>
            <a:ext cx="1991563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annual return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713232" y="5870448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Calculated at a $400 end price: $400 in, $2,412 saved per year. The customer's own fuel-level sensor never caught the 5–6 L siphons.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15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FROM THE FIELD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Real thefts. Caught on Sentinel.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03120"/>
            <a:ext cx="106070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One quarter of piloting has already caught multiple genuine fuel-theft events for customers across Africa — every frame stamped with time, plate and GPS.</a:t>
            </a:r>
            <a:endParaRPr lang="en-US" sz="1300" dirty="0"/>
          </a:p>
        </p:txBody>
      </p:sp>
      <p:pic>
        <p:nvPicPr>
          <p:cNvPr id="8" name="Image 1" descr="/Users/jiachenyi/Desktop/Streamax/Sentinel (S5)/Sentinel Keynote HTML/Images/cases/cap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3232" y="2880360"/>
            <a:ext cx="3429000" cy="1508760"/>
          </a:xfrm>
          <a:prstGeom prst="rect">
            <a:avLst/>
          </a:prstGeom>
        </p:spPr>
      </p:pic>
      <p:pic>
        <p:nvPicPr>
          <p:cNvPr id="9" name="Image 2" descr="/Users/jiachenyi/Desktop/Streamax/Sentinel (S5)/Sentinel Keynote HTML/Images/cases/cap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89120" y="2880360"/>
            <a:ext cx="3429000" cy="1508760"/>
          </a:xfrm>
          <a:prstGeom prst="rect">
            <a:avLst/>
          </a:prstGeom>
        </p:spPr>
      </p:pic>
      <p:pic>
        <p:nvPicPr>
          <p:cNvPr id="10" name="Image 3" descr="/Users/jiachenyi/Desktop/Streamax/Sentinel (S5)/Sentinel Keynote HTML/Images/cases/cap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65008" y="2880360"/>
            <a:ext cx="3429000" cy="1508760"/>
          </a:xfrm>
          <a:prstGeom prst="rect">
            <a:avLst/>
          </a:prstGeom>
        </p:spPr>
      </p:pic>
      <p:pic>
        <p:nvPicPr>
          <p:cNvPr id="11" name="Image 4" descr="/Users/jiachenyi/Desktop/Streamax/Sentinel (S5)/Sentinel Keynote HTML/Images/cases/cap4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13232" y="4572000"/>
            <a:ext cx="3429000" cy="1508760"/>
          </a:xfrm>
          <a:prstGeom prst="rect">
            <a:avLst/>
          </a:prstGeom>
        </p:spPr>
      </p:pic>
      <p:pic>
        <p:nvPicPr>
          <p:cNvPr id="12" name="Image 5" descr="/Users/jiachenyi/Desktop/Streamax/Sentinel (S5)/Sentinel Keynote HTML/Images/cases/cap5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389120" y="4572000"/>
            <a:ext cx="3429000" cy="1508760"/>
          </a:xfrm>
          <a:prstGeom prst="rect">
            <a:avLst/>
          </a:prstGeom>
        </p:spPr>
      </p:pic>
      <p:pic>
        <p:nvPicPr>
          <p:cNvPr id="13" name="Image 6" descr="/Users/jiachenyi/Desktop/Streamax/Sentinel (S5)/Sentinel Keynote HTML/Images/cases/cap6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065008" y="4572000"/>
            <a:ext cx="3429000" cy="1508760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713232" y="6309360"/>
            <a:ext cx="107899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Multiple customers · multiple scenarios — tanker roof, night, depot yards. Evidence, not just an alert.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810"/>
          </a:solidFill>
        </p:spPr>
      </p:sp>
      <p:pic>
        <p:nvPicPr>
          <p:cNvPr id="3" name="Image 0" descr="/Users/jiachenyi/Desktop/Streamax/Sentinel (S5)/Sentinel Keynote HTML/Images/sentinel-sid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0645" y="1000125"/>
            <a:ext cx="9231630" cy="6137910"/>
          </a:xfrm>
          <a:prstGeom prst="rect">
            <a:avLst/>
          </a:prstGeom>
        </p:spPr>
      </p:pic>
      <p:pic>
        <p:nvPicPr>
          <p:cNvPr id="4" name="Image 1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66928"/>
            <a:ext cx="1371600" cy="17373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1520" y="2148840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30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GLOBAL LAUNCH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76656" y="2514600"/>
            <a:ext cx="6766560" cy="1051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August 2026.</a:t>
            </a:r>
            <a:endParaRPr lang="en-US" sz="5400" dirty="0"/>
          </a:p>
        </p:txBody>
      </p:sp>
      <p:sp>
        <p:nvSpPr>
          <p:cNvPr id="7" name="Text 3"/>
          <p:cNvSpPr/>
          <p:nvPr/>
        </p:nvSpPr>
        <p:spPr>
          <a:xfrm>
            <a:off x="731520" y="3657600"/>
            <a:ext cx="640080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Product and algorithm have both converged: 312 bugs down to 7, and touch-detection accuracy at commercial standard. Sentinel is ready to ship.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731520" y="4709160"/>
            <a:ext cx="4206240" cy="566928"/>
          </a:xfrm>
          <a:prstGeom prst="roundRect">
            <a:avLst>
              <a:gd name="adj" fmla="val 50000"/>
            </a:avLst>
          </a:prstGeom>
          <a:solidFill>
            <a:srgbClr val="2AF598"/>
          </a:solidFill>
          <a:ln w="12700">
            <a:solidFill>
              <a:srgbClr val="2AF598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31520" y="4709160"/>
            <a:ext cx="420624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4121A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streamax-sentinel.com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731520" y="5532120"/>
            <a:ext cx="6400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7D2D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Engine off, guardian on.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02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THREAT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Two ways a parked truck loses money overnight.</a:t>
            </a:r>
            <a:endParaRPr lang="en-US" sz="3600" dirty="0"/>
          </a:p>
        </p:txBody>
      </p:sp>
      <p:pic>
        <p:nvPicPr>
          <p:cNvPr id="7" name="Image 1" descr="/Users/jiachenyi/Desktop/Streamax/Sentinel (S5)/Sentinel Keynote HTML/Images/cases/cap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3232" y="2487168"/>
            <a:ext cx="5212080" cy="24231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13232" y="4983480"/>
            <a:ext cx="5212080" cy="1280160"/>
          </a:xfrm>
          <a:prstGeom prst="roundRect">
            <a:avLst>
              <a:gd name="adj" fmla="val 5714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87552" y="5120640"/>
            <a:ext cx="4663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5A4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Cargo Theft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987552" y="5468112"/>
            <a:ext cx="46634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Rear doors forced at truck stops and unsecured yards. A full trailer can be stripped in minutes.</a:t>
            </a:r>
            <a:endParaRPr lang="en-US" sz="1100" dirty="0"/>
          </a:p>
        </p:txBody>
      </p:sp>
      <p:pic>
        <p:nvPicPr>
          <p:cNvPr id="11" name="Image 2" descr="/Users/jiachenyi/Desktop/Streamax/Sentinel (S5)/Sentinel Keynote HTML/Images/cases/cap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45352" y="2487168"/>
            <a:ext cx="5212080" cy="2423160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6245352" y="4983480"/>
            <a:ext cx="5212080" cy="1280160"/>
          </a:xfrm>
          <a:prstGeom prst="roundRect">
            <a:avLst>
              <a:gd name="adj" fmla="val 5714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6519672" y="5120640"/>
            <a:ext cx="466344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5A4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Fuel Theft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6519672" y="5468112"/>
            <a:ext cx="46634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Tanks siphoned quietly in the dark — a few hundred dollars a hit, repeated across the fleet.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03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SCALE OF THE PROBLEM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Up to $35 billion a year — and most of it</a:t>
            </a:r>
            <a:endParaRPr lang="en-US" sz="36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happens on the truck, not in the warehouse.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606040"/>
            <a:ext cx="1060704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Theft of fuel and cargo costs the industry an estimated $17–35 billion annually. Understanding where it happens is the first step to stopping it.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3232" y="3520440"/>
            <a:ext cx="2539746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9264" y="3703320"/>
            <a:ext cx="2082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$35B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969264" y="4279392"/>
            <a:ext cx="208254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Annual losses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69264" y="4544568"/>
            <a:ext cx="2082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Upper estimate, fuel + cargo combined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454146" y="3520440"/>
            <a:ext cx="2539746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710178" y="3703320"/>
            <a:ext cx="2082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65%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3710178" y="4279392"/>
            <a:ext cx="208254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Truck-based theft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3710178" y="4544568"/>
            <a:ext cx="2082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Majority occurs via truck modality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6195060" y="3520440"/>
            <a:ext cx="2539746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51092" y="3703320"/>
            <a:ext cx="2082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26%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6451092" y="4279392"/>
            <a:ext cx="208254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Facility theft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6451092" y="4544568"/>
            <a:ext cx="2082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Largest single type — theft from facility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8935974" y="3520440"/>
            <a:ext cx="2539746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192006" y="3703320"/>
            <a:ext cx="2082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C53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7</a:t>
            </a:r>
            <a:endParaRPr lang="en-US" sz="3000" dirty="0"/>
          </a:p>
        </p:txBody>
      </p:sp>
      <p:sp>
        <p:nvSpPr>
          <p:cNvPr id="22" name="Text 19"/>
          <p:cNvSpPr/>
          <p:nvPr/>
        </p:nvSpPr>
        <p:spPr>
          <a:xfrm>
            <a:off x="9192006" y="4279392"/>
            <a:ext cx="2082546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Top countries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9192006" y="4544568"/>
            <a:ext cx="2082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India, USA, Brazil, Mexico,</a:t>
            </a:r>
            <a:endParaRPr lang="en-US" sz="9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Russia, Germany, South Africa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713232" y="5440680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7D2D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It happens where nobody is watching — overnight, engine off, dashcam asleep.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04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WHY CURRENT SOLUTIONS FALL SHORT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Clarity or endurance. Until now you had to pick one.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94560"/>
            <a:ext cx="1060704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Existing options split into two camps, each with a disqualifying gap. Sentinel is the first camera to sit in the corner nothing else could reach.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246120" y="2880360"/>
            <a:ext cx="0" cy="3200400"/>
          </a:xfrm>
          <a:prstGeom prst="line">
            <a:avLst/>
          </a:prstGeom>
          <a:noFill/>
          <a:ln w="19050">
            <a:solidFill>
              <a:srgbClr val="44566E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46120" y="6080760"/>
            <a:ext cx="5852160" cy="0"/>
          </a:xfrm>
          <a:prstGeom prst="line">
            <a:avLst/>
          </a:prstGeom>
          <a:noFill/>
          <a:ln w="19050">
            <a:solidFill>
              <a:srgbClr val="44566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 rot="16200000">
            <a:off x="2194560" y="3657600"/>
            <a:ext cx="1645920" cy="1645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6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FORENSIC CLARITY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3246120" y="6227064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6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POWER EFFICIENCY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502152" y="3044952"/>
            <a:ext cx="2468880" cy="1234440"/>
          </a:xfrm>
          <a:prstGeom prst="roundRect">
            <a:avLst>
              <a:gd name="adj" fmla="val 5926"/>
            </a:avLst>
          </a:prstGeom>
          <a:solidFill>
            <a:srgbClr val="0C1220"/>
          </a:solidFill>
          <a:ln w="12700">
            <a:solidFill>
              <a:srgbClr val="3FB6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48456" y="3246120"/>
            <a:ext cx="21762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VIDEO-BASED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3648456" y="3575304"/>
            <a:ext cx="217627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Clear evidence —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but days, not months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373368" y="3044952"/>
            <a:ext cx="2468880" cy="1234440"/>
          </a:xfrm>
          <a:prstGeom prst="roundRect">
            <a:avLst>
              <a:gd name="adj" fmla="val 5926"/>
            </a:avLst>
          </a:prstGeom>
          <a:solidFill>
            <a:srgbClr val="0C1220"/>
          </a:solidFill>
          <a:ln w="12700">
            <a:solidFill>
              <a:srgbClr val="2AF59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19672" y="3246120"/>
            <a:ext cx="21762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SENTINEL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519672" y="3575304"/>
            <a:ext cx="217627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High clarity ×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high efficiency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6373368" y="4572000"/>
            <a:ext cx="2468880" cy="1234440"/>
          </a:xfrm>
          <a:prstGeom prst="roundRect">
            <a:avLst>
              <a:gd name="adj" fmla="val 5926"/>
            </a:avLst>
          </a:prstGeom>
          <a:solidFill>
            <a:srgbClr val="0C1220"/>
          </a:solidFill>
          <a:ln w="12700">
            <a:solidFill>
              <a:srgbClr val="FF5A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519672" y="4773168"/>
            <a:ext cx="217627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5A4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SENSOR-BASED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519672" y="5102352"/>
            <a:ext cx="217627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Months of runtime —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but no evidence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502152" y="4572000"/>
            <a:ext cx="2468880" cy="1234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LOW × LOW</a:t>
            </a:r>
            <a:endParaRPr lang="en-US" sz="9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not worth building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713232" y="3154680"/>
            <a:ext cx="2057400" cy="1554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industry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needed both.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So we built both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i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into one.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05</a:t>
            </a:r>
            <a:endParaRPr lang="en-US" sz="900" dirty="0"/>
          </a:p>
        </p:txBody>
      </p:sp>
      <p:pic>
        <p:nvPicPr>
          <p:cNvPr id="4" name="Image 1" descr="/Users/jiachenyi/Desktop/Streamax/Sentinel (S5)/Sentinel Keynote HTML/Images/sentinel-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015" y="1417320"/>
            <a:ext cx="6814820" cy="420624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6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ANSWER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685800" y="1463040"/>
            <a:ext cx="58521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industry's first</a:t>
            </a:r>
            <a:endParaRPr lang="en-US" sz="34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Always-on Video camera.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713232" y="2697480"/>
            <a:ext cx="55778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Purpose-built for parked assets: the forensic clarity of a camera at the power budget of a sensor. Engine off, still watching — for up to 90 days.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749808" y="3904488"/>
            <a:ext cx="118872" cy="118872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0" name="Text 6"/>
          <p:cNvSpPr/>
          <p:nvPr/>
        </p:nvSpPr>
        <p:spPr>
          <a:xfrm>
            <a:off x="1024128" y="379476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power of a sensor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1024128" y="4087368"/>
            <a:ext cx="49377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~400 mW while guarding — roughly 1/15 the draw of a traditional camera.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749808" y="4864608"/>
            <a:ext cx="118872" cy="118872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3" name="Text 9"/>
          <p:cNvSpPr/>
          <p:nvPr/>
        </p:nvSpPr>
        <p:spPr>
          <a:xfrm>
            <a:off x="1024128" y="4754880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clarity of a camera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024128" y="5047488"/>
            <a:ext cx="493776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Full-colour, court-ready footage — even at 0.02 lux.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06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MEET SENTINEL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One compact unit. Six capabilities.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13232" y="2514600"/>
            <a:ext cx="2587752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9264" y="2697480"/>
            <a:ext cx="213055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400 mW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969264" y="3273552"/>
            <a:ext cx="2130552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Typical AOV power draw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69264" y="3538728"/>
            <a:ext cx="213055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≈ 1/15 of a traditional camera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502152" y="2514600"/>
            <a:ext cx="2587752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758184" y="2697480"/>
            <a:ext cx="213055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90 days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3758184" y="3273552"/>
            <a:ext cx="2130552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Standby guarding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3758184" y="3538728"/>
            <a:ext cx="213055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Engine off, on the truck's own battery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291072" y="2514600"/>
            <a:ext cx="2587752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47104" y="2697480"/>
            <a:ext cx="213055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0.02 lux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6547104" y="3273552"/>
            <a:ext cx="2130552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Full-colour night vision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547104" y="3538728"/>
            <a:ext cx="213055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Black Light Ultra sees where phones see black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9079992" y="2514600"/>
            <a:ext cx="2587752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336024" y="2697480"/>
            <a:ext cx="2130552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12 days</a:t>
            </a:r>
            <a:endParaRPr lang="en-US" sz="3000" dirty="0"/>
          </a:p>
        </p:txBody>
      </p:sp>
      <p:sp>
        <p:nvSpPr>
          <p:cNvPr id="21" name="Text 18"/>
          <p:cNvSpPr/>
          <p:nvPr/>
        </p:nvSpPr>
        <p:spPr>
          <a:xfrm>
            <a:off x="9336024" y="3273552"/>
            <a:ext cx="2130552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Footage retained on 64 GB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336024" y="3538728"/>
            <a:ext cx="213055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Light-storage encoding — 12× the retention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713232" y="4709160"/>
            <a:ext cx="1737360" cy="841248"/>
          </a:xfrm>
          <a:prstGeom prst="roundRect">
            <a:avLst>
              <a:gd name="adj" fmla="val 8696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22960" y="4709160"/>
            <a:ext cx="1517904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7E2E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Always-on Video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2569464" y="4709160"/>
            <a:ext cx="1737360" cy="841248"/>
          </a:xfrm>
          <a:prstGeom prst="roundRect">
            <a:avLst>
              <a:gd name="adj" fmla="val 8696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2679192" y="4709160"/>
            <a:ext cx="1517904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7E2E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Intent-Aware AI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4425696" y="4709160"/>
            <a:ext cx="1737360" cy="841248"/>
          </a:xfrm>
          <a:prstGeom prst="roundRect">
            <a:avLst>
              <a:gd name="adj" fmla="val 8696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535424" y="4709160"/>
            <a:ext cx="1517904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7E2E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Black Light Ultra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281928" y="4709160"/>
            <a:ext cx="1737360" cy="841248"/>
          </a:xfrm>
          <a:prstGeom prst="roundRect">
            <a:avLst>
              <a:gd name="adj" fmla="val 8696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391656" y="4709160"/>
            <a:ext cx="1517904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7E2E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All-in-One Design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8138160" y="4709160"/>
            <a:ext cx="1737360" cy="841248"/>
          </a:xfrm>
          <a:prstGeom prst="roundRect">
            <a:avLst>
              <a:gd name="adj" fmla="val 8696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709160"/>
            <a:ext cx="1517904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7E2E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IoT Synergies</a:t>
            </a:r>
            <a:endParaRPr lang="en-US" sz="1050" dirty="0"/>
          </a:p>
        </p:txBody>
      </p:sp>
      <p:sp>
        <p:nvSpPr>
          <p:cNvPr id="33" name="Shape 30"/>
          <p:cNvSpPr/>
          <p:nvPr/>
        </p:nvSpPr>
        <p:spPr>
          <a:xfrm>
            <a:off x="9994392" y="4709160"/>
            <a:ext cx="1737360" cy="841248"/>
          </a:xfrm>
          <a:prstGeom prst="roundRect">
            <a:avLst>
              <a:gd name="adj" fmla="val 8696"/>
            </a:avLst>
          </a:prstGeom>
          <a:solidFill>
            <a:srgbClr val="0A11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0104120" y="4709160"/>
            <a:ext cx="1517904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D7E2E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Minutes to Install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713232" y="5779008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4G · GNSS · Wi-Fi &amp; Bluetooth · onboard storage · I/O with RS-232 — integrated, with a tool-free magnetic mount.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07</a:t>
            </a:r>
            <a:endParaRPr lang="en-US" sz="900" dirty="0"/>
          </a:p>
        </p:txBody>
      </p:sp>
      <p:pic>
        <p:nvPicPr>
          <p:cNvPr id="4" name="Image 1" descr="/Users/jiachenyi/Desktop/Streamax/Sentinel (S5)/Sentinel Keynote HTML/Images/cases/cap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09360" y="1371600"/>
            <a:ext cx="5166360" cy="292608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6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FEATURE 01 · ALWAYS-ON VIDEO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685800" y="1417320"/>
            <a:ext cx="53949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The engine stops.</a:t>
            </a:r>
            <a:endParaRPr lang="en-US" sz="34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Sentinel doesn't.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713232" y="3017520"/>
            <a:ext cx="521208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Continuous capture, engine on or off — at a remote yard or a highway rest stop. Every second is recorded, so no event goes unrecorded.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749808" y="4169664"/>
            <a:ext cx="118872" cy="118872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0" name="Text 6"/>
          <p:cNvSpPr/>
          <p:nvPr/>
        </p:nvSpPr>
        <p:spPr>
          <a:xfrm>
            <a:off x="1024128" y="406908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Always recording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1024128" y="4325112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Continuous video capture — engine on or off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749808" y="4882896"/>
            <a:ext cx="118872" cy="118872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3" name="Text 9"/>
          <p:cNvSpPr/>
          <p:nvPr/>
        </p:nvSpPr>
        <p:spPr>
          <a:xfrm>
            <a:off x="1024128" y="4782312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90-day standby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1024128" y="5038344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Ultra-low-power design sustains months of guarding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749808" y="5596128"/>
            <a:ext cx="118872" cy="118872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16" name="Text 12"/>
          <p:cNvSpPr/>
          <p:nvPr/>
        </p:nvSpPr>
        <p:spPr>
          <a:xfrm>
            <a:off x="1024128" y="5495544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Forensic evidence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1024128" y="5751576"/>
            <a:ext cx="49377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High-clarity footage ready for claims and police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6309360" y="4526280"/>
            <a:ext cx="5166360" cy="1463040"/>
          </a:xfrm>
          <a:prstGeom prst="roundRect">
            <a:avLst>
              <a:gd name="adj" fmla="val 5000"/>
            </a:avLst>
          </a:prstGeom>
          <a:solidFill>
            <a:srgbClr val="0C1220"/>
          </a:solidFill>
          <a:ln w="12700">
            <a:solidFill>
              <a:srgbClr val="1C4A3A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583680" y="4681728"/>
            <a:ext cx="46634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Engine off · guarding · day 47 of 90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6583680" y="4983480"/>
            <a:ext cx="4663440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Traditional cameras power down when the engine does. Sentinel is the only one still recording when the theft actually happens.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08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HOW WE ACHIEVE IT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 frame a second — until someone shows up.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94560"/>
            <a:ext cx="1060704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Parked and clear, Sentinel samples the scene one frame per second: a sliver of data that stretches 64 GB across 12 days. The moment a person enters the frame it opens to full-frame video, then drops back when they leave.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13232" y="3063240"/>
            <a:ext cx="10762488" cy="1371600"/>
          </a:xfrm>
          <a:prstGeom prst="roundRect">
            <a:avLst>
              <a:gd name="adj" fmla="val 5333"/>
            </a:avLst>
          </a:prstGeom>
          <a:solidFill>
            <a:srgbClr val="070C16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33272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0" name="Shape 7"/>
          <p:cNvSpPr/>
          <p:nvPr/>
        </p:nvSpPr>
        <p:spPr>
          <a:xfrm>
            <a:off x="1417320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1" name="Shape 8"/>
          <p:cNvSpPr/>
          <p:nvPr/>
        </p:nvSpPr>
        <p:spPr>
          <a:xfrm>
            <a:off x="1801368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2" name="Shape 9"/>
          <p:cNvSpPr/>
          <p:nvPr/>
        </p:nvSpPr>
        <p:spPr>
          <a:xfrm>
            <a:off x="2185416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3" name="Shape 10"/>
          <p:cNvSpPr/>
          <p:nvPr/>
        </p:nvSpPr>
        <p:spPr>
          <a:xfrm>
            <a:off x="2569464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4" name="Shape 11"/>
          <p:cNvSpPr/>
          <p:nvPr/>
        </p:nvSpPr>
        <p:spPr>
          <a:xfrm>
            <a:off x="2953512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5" name="Shape 12"/>
          <p:cNvSpPr/>
          <p:nvPr/>
        </p:nvSpPr>
        <p:spPr>
          <a:xfrm>
            <a:off x="3337560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6" name="Shape 13"/>
          <p:cNvSpPr/>
          <p:nvPr/>
        </p:nvSpPr>
        <p:spPr>
          <a:xfrm>
            <a:off x="3721608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7" name="Shape 14"/>
          <p:cNvSpPr/>
          <p:nvPr/>
        </p:nvSpPr>
        <p:spPr>
          <a:xfrm>
            <a:off x="4105656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18" name="Shape 15"/>
          <p:cNvSpPr/>
          <p:nvPr/>
        </p:nvSpPr>
        <p:spPr>
          <a:xfrm>
            <a:off x="4690872" y="3264408"/>
            <a:ext cx="2834640" cy="969264"/>
          </a:xfrm>
          <a:prstGeom prst="roundRect">
            <a:avLst>
              <a:gd name="adj" fmla="val 5660"/>
            </a:avLst>
          </a:prstGeom>
          <a:solidFill>
            <a:srgbClr val="0E3B2C"/>
          </a:solidFill>
          <a:ln w="15875">
            <a:solidFill>
              <a:srgbClr val="2AF59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690872" y="3566160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FULL-FRAME VIDEO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7982712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1" name="Shape 18"/>
          <p:cNvSpPr/>
          <p:nvPr/>
        </p:nvSpPr>
        <p:spPr>
          <a:xfrm>
            <a:off x="8366760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2" name="Shape 19"/>
          <p:cNvSpPr/>
          <p:nvPr/>
        </p:nvSpPr>
        <p:spPr>
          <a:xfrm>
            <a:off x="8750808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3" name="Shape 20"/>
          <p:cNvSpPr/>
          <p:nvPr/>
        </p:nvSpPr>
        <p:spPr>
          <a:xfrm>
            <a:off x="9134856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4" name="Shape 21"/>
          <p:cNvSpPr/>
          <p:nvPr/>
        </p:nvSpPr>
        <p:spPr>
          <a:xfrm>
            <a:off x="9518904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5" name="Shape 22"/>
          <p:cNvSpPr/>
          <p:nvPr/>
        </p:nvSpPr>
        <p:spPr>
          <a:xfrm>
            <a:off x="9902952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6" name="Shape 23"/>
          <p:cNvSpPr/>
          <p:nvPr/>
        </p:nvSpPr>
        <p:spPr>
          <a:xfrm>
            <a:off x="10287000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7" name="Shape 24"/>
          <p:cNvSpPr/>
          <p:nvPr/>
        </p:nvSpPr>
        <p:spPr>
          <a:xfrm>
            <a:off x="10671048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8" name="Shape 25"/>
          <p:cNvSpPr/>
          <p:nvPr/>
        </p:nvSpPr>
        <p:spPr>
          <a:xfrm>
            <a:off x="11055096" y="3337560"/>
            <a:ext cx="64008" cy="822960"/>
          </a:xfrm>
          <a:prstGeom prst="rect">
            <a:avLst/>
          </a:prstGeom>
          <a:solidFill>
            <a:srgbClr val="35506B"/>
          </a:solidFill>
        </p:spPr>
      </p:sp>
      <p:sp>
        <p:nvSpPr>
          <p:cNvPr id="29" name="Text 26"/>
          <p:cNvSpPr/>
          <p:nvPr/>
        </p:nvSpPr>
        <p:spPr>
          <a:xfrm>
            <a:off x="896112" y="4480560"/>
            <a:ext cx="329184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2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NO ONE NEARBY · 1 FPS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4690872" y="4480560"/>
            <a:ext cx="283464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kern="0" spc="12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HUMAN DETECTED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7936992" y="4480560"/>
            <a:ext cx="338328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kern="0" spc="12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CLEAR · BACK TO 1 FPS</a:t>
            </a:r>
            <a:endParaRPr lang="en-US" sz="950" dirty="0"/>
          </a:p>
        </p:txBody>
      </p:sp>
      <p:sp>
        <p:nvSpPr>
          <p:cNvPr id="32" name="Shape 29"/>
          <p:cNvSpPr/>
          <p:nvPr/>
        </p:nvSpPr>
        <p:spPr>
          <a:xfrm>
            <a:off x="713232" y="4901184"/>
            <a:ext cx="3453414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69264" y="5084064"/>
            <a:ext cx="2996214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400 mW  vs  6 W</a:t>
            </a:r>
            <a:endParaRPr lang="en-US" sz="2100" dirty="0"/>
          </a:p>
        </p:txBody>
      </p:sp>
      <p:sp>
        <p:nvSpPr>
          <p:cNvPr id="34" name="Text 31"/>
          <p:cNvSpPr/>
          <p:nvPr/>
        </p:nvSpPr>
        <p:spPr>
          <a:xfrm>
            <a:off x="969264" y="5660136"/>
            <a:ext cx="299621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Power while guarding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969264" y="5925312"/>
            <a:ext cx="299621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Sentinel against a traditional camera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4367814" y="4901184"/>
            <a:ext cx="3453414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623846" y="5084064"/>
            <a:ext cx="2996214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3FB6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12 days  vs  1 day</a:t>
            </a:r>
            <a:endParaRPr lang="en-US" sz="2100" dirty="0"/>
          </a:p>
        </p:txBody>
      </p:sp>
      <p:sp>
        <p:nvSpPr>
          <p:cNvPr id="38" name="Text 35"/>
          <p:cNvSpPr/>
          <p:nvPr/>
        </p:nvSpPr>
        <p:spPr>
          <a:xfrm>
            <a:off x="4623846" y="5660136"/>
            <a:ext cx="299621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Footage kept on 64 GB</a:t>
            </a:r>
            <a:endParaRPr lang="en-US" sz="1200" dirty="0"/>
          </a:p>
        </p:txBody>
      </p:sp>
      <p:sp>
        <p:nvSpPr>
          <p:cNvPr id="39" name="Text 36"/>
          <p:cNvSpPr/>
          <p:nvPr/>
        </p:nvSpPr>
        <p:spPr>
          <a:xfrm>
            <a:off x="4623846" y="5925312"/>
            <a:ext cx="299621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Light-storage encoding</a:t>
            </a:r>
            <a:endParaRPr lang="en-US" sz="950" dirty="0"/>
          </a:p>
        </p:txBody>
      </p:sp>
      <p:sp>
        <p:nvSpPr>
          <p:cNvPr id="40" name="Shape 37"/>
          <p:cNvSpPr/>
          <p:nvPr/>
        </p:nvSpPr>
        <p:spPr>
          <a:xfrm>
            <a:off x="8022397" y="4901184"/>
            <a:ext cx="3453414" cy="1572768"/>
          </a:xfrm>
          <a:prstGeom prst="roundRect">
            <a:avLst>
              <a:gd name="adj" fmla="val 5233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8278429" y="5084064"/>
            <a:ext cx="2996214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C53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90 days  vs  hours</a:t>
            </a:r>
            <a:endParaRPr lang="en-US" sz="2100" dirty="0"/>
          </a:p>
        </p:txBody>
      </p:sp>
      <p:sp>
        <p:nvSpPr>
          <p:cNvPr id="42" name="Text 39"/>
          <p:cNvSpPr/>
          <p:nvPr/>
        </p:nvSpPr>
        <p:spPr>
          <a:xfrm>
            <a:off x="8278429" y="5660136"/>
            <a:ext cx="2996214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Standby on vehicle battery</a:t>
            </a:r>
            <a:endParaRPr lang="en-US" sz="1200" dirty="0"/>
          </a:p>
        </p:txBody>
      </p:sp>
      <p:sp>
        <p:nvSpPr>
          <p:cNvPr id="43" name="Text 40"/>
          <p:cNvSpPr/>
          <p:nvPr/>
        </p:nvSpPr>
        <p:spPr>
          <a:xfrm>
            <a:off x="8278429" y="5925312"/>
            <a:ext cx="299621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95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Same 80 Ah truck battery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jiachenyi/Desktop/Streamax/Sentinel (S5)/Sentinel Keynote HTML/Branding/streamax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115568" cy="1417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185855" y="274320"/>
            <a:ext cx="54864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200" dirty="0">
                <a:solidFill>
                  <a:srgbClr val="44566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09</a:t>
            </a:r>
            <a:endParaRPr lang="en-US" sz="900" dirty="0"/>
          </a:p>
        </p:txBody>
      </p:sp>
      <p:sp>
        <p:nvSpPr>
          <p:cNvPr id="4" name="Shape 1"/>
          <p:cNvSpPr/>
          <p:nvPr/>
        </p:nvSpPr>
        <p:spPr>
          <a:xfrm>
            <a:off x="713232" y="1010412"/>
            <a:ext cx="91440" cy="91440"/>
          </a:xfrm>
          <a:prstGeom prst="ellipse">
            <a:avLst/>
          </a:prstGeom>
          <a:solidFill>
            <a:srgbClr val="2AF598"/>
          </a:solidFill>
        </p:spPr>
      </p:sp>
      <p:sp>
        <p:nvSpPr>
          <p:cNvPr id="5" name="Text 2"/>
          <p:cNvSpPr/>
          <p:nvPr/>
        </p:nvSpPr>
        <p:spPr>
          <a:xfrm>
            <a:off x="896112" y="960120"/>
            <a:ext cx="7315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240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FEATURE 02 · BLACK LIGHT ULTRA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685800" y="1325880"/>
            <a:ext cx="107899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Visible and clear at 0.02 lux.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13232" y="2148840"/>
            <a:ext cx="1060704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3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Black Light Ultra delivers crisp, full-colour footage in near-total darkness — conditions where smartphones and standard cameras capture nothing at all.</a:t>
            </a:r>
            <a:endParaRPr lang="en-US" sz="1300" dirty="0"/>
          </a:p>
        </p:txBody>
      </p:sp>
      <p:pic>
        <p:nvPicPr>
          <p:cNvPr id="8" name="Image 1" descr="/Users/jiachenyi/Desktop/Streamax/Sentinel (S5)/Sentinel Keynote HTML/Images/nv-ipho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3232" y="2971800"/>
            <a:ext cx="3429000" cy="192024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713232" y="4956048"/>
            <a:ext cx="3429000" cy="960120"/>
          </a:xfrm>
          <a:prstGeom prst="roundRect">
            <a:avLst>
              <a:gd name="adj" fmla="val 6667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14400" y="5074920"/>
            <a:ext cx="3017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5A4E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Shot on iPhone 15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914400" y="5358384"/>
            <a:ext cx="30175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Total darkness. No evidence.</a:t>
            </a:r>
            <a:endParaRPr lang="en-US" sz="1000" dirty="0"/>
          </a:p>
        </p:txBody>
      </p:sp>
      <p:pic>
        <p:nvPicPr>
          <p:cNvPr id="12" name="Image 2" descr="/Users/jiachenyi/Desktop/Streamax/Sentinel (S5)/Sentinel Keynote HTML/Images/nv-blackligh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89120" y="2971800"/>
            <a:ext cx="3429000" cy="192024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389120" y="4956048"/>
            <a:ext cx="3429000" cy="960120"/>
          </a:xfrm>
          <a:prstGeom prst="roundRect">
            <a:avLst>
              <a:gd name="adj" fmla="val 6667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4590288" y="5074920"/>
            <a:ext cx="3017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C53D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Black Light camera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4590288" y="5358384"/>
            <a:ext cx="30175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Shape returns, detail does not.</a:t>
            </a:r>
            <a:endParaRPr lang="en-US" sz="1000" dirty="0"/>
          </a:p>
        </p:txBody>
      </p:sp>
      <p:pic>
        <p:nvPicPr>
          <p:cNvPr id="16" name="Image 3" descr="/Users/jiachenyi/Desktop/Streamax/Sentinel (S5)/Sentinel Keynote HTML/Images/nv-ultr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65008" y="2971800"/>
            <a:ext cx="3429000" cy="192024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8065008" y="4956048"/>
            <a:ext cx="3429000" cy="960120"/>
          </a:xfrm>
          <a:prstGeom prst="roundRect">
            <a:avLst>
              <a:gd name="adj" fmla="val 6667"/>
            </a:avLst>
          </a:prstGeom>
          <a:solidFill>
            <a:srgbClr val="0C1220"/>
          </a:solidFill>
          <a:ln w="12700">
            <a:solidFill>
              <a:srgbClr val="1E2836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8266176" y="5074920"/>
            <a:ext cx="301752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AF59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Black Light Ultra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8266176" y="5358384"/>
            <a:ext cx="301752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8B8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Full colour. Faces, plates, actions.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713232" y="6053328"/>
            <a:ext cx="107899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FFFFFF"/>
                </a:solidFill>
                <a:latin typeface="Arial" panose="020B0604020202090204" pitchFamily="34" charset="0"/>
                <a:ea typeface="Arial" panose="020B0604020202090204" pitchFamily="34" charset="-122"/>
                <a:cs typeface="Arial" panose="020B0604020202090204" pitchFamily="34" charset="-120"/>
              </a:rPr>
              <a:t>At 0.02 lux, others record darkness. Sentinel records the truth.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7315</Words>
  <Application>WPS Presentation</Application>
  <PresentationFormat>On-screen Show (16:9)</PresentationFormat>
  <Paragraphs>436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SimSun</vt:lpstr>
      <vt:lpstr>Wingdings</vt:lpstr>
      <vt:lpstr>Arial</vt:lpstr>
      <vt:lpstr>Arial</vt:lpstr>
      <vt:lpstr>Calibri</vt:lpstr>
      <vt:lpstr>Helvetica Neue</vt:lpstr>
      <vt:lpstr>Microsoft YaHei</vt:lpstr>
      <vt:lpstr>汉仪旗黑</vt:lpstr>
      <vt:lpstr>Arial Unicode MS</vt:lpstr>
      <vt:lpstr>汉仪书宋二KW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Streamax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Sentinel — 24/7 AOV Camera</dc:title>
  <dc:creator>Streamax</dc:creator>
  <dc:subject>PptxGenJS Presentation</dc:subject>
  <cp:lastModifiedBy>易嘉辰Jack</cp:lastModifiedBy>
  <cp:revision>2</cp:revision>
  <dcterms:created xsi:type="dcterms:W3CDTF">2026-08-04T09:55:11Z</dcterms:created>
  <dcterms:modified xsi:type="dcterms:W3CDTF">2026-08-04T09:55:11Z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04270E9315729871FFB6716A082FF6D6_42</vt:lpwstr>
  </property>
  <property fmtid="{D5CDD505-2E9C-101B-9397-08002B2CF9AE}" pid="3" name="KSOProductBuildVer">
    <vt:lpwstr>1033-12.1.26035.26035</vt:lpwstr>
  </property>
</Properties>
</file>